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3"/>
  </p:notesMasterIdLst>
  <p:handoutMasterIdLst>
    <p:handoutMasterId r:id="rId4"/>
  </p:handoutMasterIdLst>
  <p:sldIdLst>
    <p:sldId id="516" r:id="rId2"/>
  </p:sldIdLst>
  <p:sldSz cx="9144000" cy="5143500" type="screen16x9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6E6A2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7043" autoAdjust="0"/>
  </p:normalViewPr>
  <p:slideViewPr>
    <p:cSldViewPr snapToGrid="0" snapToObjects="1">
      <p:cViewPr varScale="1">
        <p:scale>
          <a:sx n="96" d="100"/>
          <a:sy n="96" d="100"/>
        </p:scale>
        <p:origin x="81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8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081" cy="4644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7306" y="1"/>
            <a:ext cx="3026081" cy="4644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04359A-8F67-4B6C-B00C-9A53C014E309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746"/>
            <a:ext cx="3026081" cy="4644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7306" y="8817746"/>
            <a:ext cx="3026081" cy="4644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7CD2E9-A448-48AE-AB86-17AB9BF27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61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7694" cy="4644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693" y="1"/>
            <a:ext cx="3027694" cy="4644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803DBB-0B31-4AF9-9D70-618DAE549B15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5325"/>
            <a:ext cx="6188075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824" y="4410348"/>
            <a:ext cx="5587354" cy="41773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746"/>
            <a:ext cx="3027694" cy="4644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693" y="8817746"/>
            <a:ext cx="3027694" cy="4644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353140-6634-4D43-84AF-32803FFB6B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5325"/>
            <a:ext cx="6188075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579AE-9EE9-405E-A266-F515EA5EBC6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6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ctr" anchorCtr="1">
            <a:noAutofit/>
          </a:bodyPr>
          <a:lstStyle>
            <a:lvl1pPr algn="ctr">
              <a:defRPr sz="3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543800" cy="8001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397"/>
            <a:ext cx="8048846" cy="365993"/>
          </a:xfrm>
        </p:spPr>
        <p:txBody>
          <a:bodyPr/>
          <a:lstStyle>
            <a:lvl1pPr>
              <a:defRPr sz="2800" b="1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598082"/>
            <a:ext cx="8048847" cy="4033450"/>
          </a:xfrm>
        </p:spPr>
        <p:txBody>
          <a:bodyPr/>
          <a:lstStyle>
            <a:lvl1pPr marL="236538" indent="-228600">
              <a:defRPr sz="2000"/>
            </a:lvl1pPr>
            <a:lvl2pPr marL="458788" indent="-228600">
              <a:defRPr sz="1800"/>
            </a:lvl2pPr>
            <a:lvl3pPr marL="685800" indent="-228600">
              <a:defRPr sz="1600"/>
            </a:lvl3pPr>
            <a:lvl4pPr marL="917575" indent="-228600"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6012"/>
            <a:ext cx="7620000" cy="485609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8700"/>
            <a:ext cx="3657600" cy="35955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051" y="1028700"/>
            <a:ext cx="3657600" cy="35955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15" y="184243"/>
            <a:ext cx="8282763" cy="32612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5928"/>
            <a:ext cx="7620000" cy="3985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874126" y="0"/>
            <a:ext cx="269875" cy="5143500"/>
          </a:xfrm>
          <a:prstGeom prst="rect">
            <a:avLst/>
          </a:prstGeom>
          <a:gradFill flip="none" rotWithShape="1">
            <a:gsLst>
              <a:gs pos="84000">
                <a:schemeClr val="tx2">
                  <a:lumMod val="60000"/>
                  <a:lumOff val="40000"/>
                </a:schemeClr>
              </a:gs>
              <a:gs pos="0">
                <a:schemeClr val="tx2"/>
              </a:gs>
              <a:gs pos="95000">
                <a:schemeClr val="bg1"/>
              </a:gs>
              <a:gs pos="100000">
                <a:schemeClr val="tx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3597"/>
            <a:ext cx="7620000" cy="354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31" name="Picture 9" descr="Picture 8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4150" y="4727973"/>
            <a:ext cx="1411288" cy="24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3338422" y="4876832"/>
            <a:ext cx="2311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ASRC</a:t>
            </a:r>
            <a:r>
              <a:rPr lang="en-US" sz="1050" baseline="0" dirty="0"/>
              <a:t> Confidential</a:t>
            </a:r>
            <a:endParaRPr lang="en-US" sz="105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074" y="4754007"/>
            <a:ext cx="1329702" cy="253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 spc="-100">
          <a:solidFill>
            <a:schemeClr val="tx2"/>
          </a:solidFill>
          <a:latin typeface="Arial"/>
          <a:ea typeface="+mj-ea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515938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Arial" charset="0"/>
        <a:buChar char="•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/>
          </p:cNvSpPr>
          <p:nvPr/>
        </p:nvSpPr>
        <p:spPr>
          <a:xfrm>
            <a:off x="694262" y="275698"/>
            <a:ext cx="6512797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cap="none" spc="-100" baseline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r>
              <a:rPr lang="en-US" sz="2800" b="1" dirty="0"/>
              <a:t>FY18 “ASRC” Priority Matrix &amp; Projects</a:t>
            </a:r>
          </a:p>
        </p:txBody>
      </p:sp>
      <p:grpSp>
        <p:nvGrpSpPr>
          <p:cNvPr id="2" name="Group 24"/>
          <p:cNvGrpSpPr/>
          <p:nvPr/>
        </p:nvGrpSpPr>
        <p:grpSpPr>
          <a:xfrm>
            <a:off x="242992" y="630165"/>
            <a:ext cx="6224242" cy="4035776"/>
            <a:chOff x="341416" y="339984"/>
            <a:chExt cx="6905811" cy="7226987"/>
          </a:xfrm>
        </p:grpSpPr>
        <p:sp>
          <p:nvSpPr>
            <p:cNvPr id="19" name="TextBox 8"/>
            <p:cNvSpPr txBox="1">
              <a:spLocks noChangeArrowheads="1"/>
            </p:cNvSpPr>
            <p:nvPr/>
          </p:nvSpPr>
          <p:spPr bwMode="auto">
            <a:xfrm>
              <a:off x="3728714" y="339984"/>
              <a:ext cx="3518513" cy="716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System Working Groups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 rot="16200000">
              <a:off x="-2620518" y="4161114"/>
              <a:ext cx="6367791" cy="443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Functional Working Groups</a:t>
              </a:r>
            </a:p>
          </p:txBody>
        </p:sp>
      </p:grpSp>
      <p:graphicFrame>
        <p:nvGraphicFramePr>
          <p:cNvPr id="147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79119"/>
              </p:ext>
            </p:extLst>
          </p:nvPr>
        </p:nvGraphicFramePr>
        <p:xfrm>
          <a:off x="643101" y="423992"/>
          <a:ext cx="7703456" cy="4267438"/>
        </p:xfrm>
        <a:graphic>
          <a:graphicData uri="http://schemas.openxmlformats.org/drawingml/2006/table">
            <a:tbl>
              <a:tblPr/>
              <a:tblGrid>
                <a:gridCol w="965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8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61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1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HAMR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BPM/ HDMR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TDMR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MAMR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Generic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(FWG Tech.)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Alt Tech.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Recording Subsystems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baseline="0" dirty="0">
                        <a:solidFill>
                          <a:srgbClr val="FFC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400" b="1" i="0" u="none" strike="noStrike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Heads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400" b="1" i="0" u="none" strike="noStrike" baseline="0" dirty="0">
                        <a:solidFill>
                          <a:srgbClr val="FFC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Media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400" b="1" i="0" u="none" strike="noStrike" baseline="0" dirty="0">
                        <a:solidFill>
                          <a:srgbClr val="FFC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Signal Processing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400" b="1" i="0" u="none" strike="noStrike" baseline="0" dirty="0">
                        <a:solidFill>
                          <a:srgbClr val="FFC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Servo Mechanical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3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Head Disk Interface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400" b="1" i="0" u="none" strike="noStrike" baseline="0" dirty="0">
                        <a:solidFill>
                          <a:srgbClr val="FFC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9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Tool Development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3295981" y="83583"/>
            <a:ext cx="3171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Working Groups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32" y="34117"/>
            <a:ext cx="8048846" cy="365993"/>
          </a:xfrm>
        </p:spPr>
        <p:txBody>
          <a:bodyPr/>
          <a:lstStyle/>
          <a:p>
            <a:r>
              <a:rPr lang="en-US" sz="2000" dirty="0"/>
              <a:t>ASRC Priority Matrix</a:t>
            </a:r>
          </a:p>
        </p:txBody>
      </p:sp>
    </p:spTree>
    <p:extLst>
      <p:ext uri="{BB962C8B-B14F-4D97-AF65-F5344CB8AC3E}">
        <p14:creationId xmlns:p14="http://schemas.microsoft.com/office/powerpoint/2010/main" val="807264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MA_ASTC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IDEMA_ASTC Presentation.thmx</Template>
  <TotalTime>17131</TotalTime>
  <Words>48</Words>
  <Application>Microsoft Office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IDEMA_ASTC Presentation</vt:lpstr>
      <vt:lpstr>ASRC Priority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Fleshman</dc:creator>
  <cp:lastModifiedBy>Trudy</cp:lastModifiedBy>
  <cp:revision>296</cp:revision>
  <cp:lastPrinted>2013-09-25T14:00:24Z</cp:lastPrinted>
  <dcterms:created xsi:type="dcterms:W3CDTF">2011-01-26T22:04:35Z</dcterms:created>
  <dcterms:modified xsi:type="dcterms:W3CDTF">2019-01-14T16:59:01Z</dcterms:modified>
</cp:coreProperties>
</file>